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Nunito"/>
      <p:regular r:id="rId20"/>
      <p:bold r:id="rId21"/>
      <p:italic r:id="rId22"/>
      <p:boldItalic r:id="rId23"/>
    </p:embeddedFont>
    <p:embeddedFont>
      <p:font typeface="Lobster"/>
      <p:regular r:id="rId24"/>
    </p:embeddedFont>
    <p:embeddedFont>
      <p:font typeface="Lato"/>
      <p:regular r:id="rId25"/>
      <p:bold r:id="rId26"/>
      <p:italic r:id="rId27"/>
      <p:boldItalic r:id="rId28"/>
    </p:embeddedFont>
    <p:embeddedFont>
      <p:font typeface="Maven Pro"/>
      <p:regular r:id="rId29"/>
      <p:bold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regular.fntdata"/><Relationship Id="rId22" Type="http://schemas.openxmlformats.org/officeDocument/2006/relationships/font" Target="fonts/Nunito-italic.fntdata"/><Relationship Id="rId21" Type="http://schemas.openxmlformats.org/officeDocument/2006/relationships/font" Target="fonts/Nunito-bold.fntdata"/><Relationship Id="rId24" Type="http://schemas.openxmlformats.org/officeDocument/2006/relationships/font" Target="fonts/Lobster-regular.fntdata"/><Relationship Id="rId23"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bold.fntdata"/><Relationship Id="rId25" Type="http://schemas.openxmlformats.org/officeDocument/2006/relationships/font" Target="fonts/Lato-regular.fntdata"/><Relationship Id="rId28" Type="http://schemas.openxmlformats.org/officeDocument/2006/relationships/font" Target="fonts/Lato-boldItalic.fntdata"/><Relationship Id="rId27"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avenPro-regular.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MavenPro-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d209aafd1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d209aafd1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f632993fd4_0_3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f632993fd4_0_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f632993fd4_0_3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f632993fd4_0_3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f632993fd4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f632993fd4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g10602591f84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6" name="Google Shape;356;g10602591f84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f632993fd4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f632993fd4_0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f632993fd4_0_3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f632993fd4_0_3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f632993fd4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f632993fd4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f632993fd4_0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f632993fd4_0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d209aafd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d209aafd1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f632993fd4_0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f632993fd4_0_3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f7983261ce_1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f7983261ce_1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f7983261ce_1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f7983261ce_1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276" name="Shape 276"/>
        <p:cNvGrpSpPr/>
        <p:nvPr/>
      </p:nvGrpSpPr>
      <p:grpSpPr>
        <a:xfrm>
          <a:off x="0" y="0"/>
          <a:ext cx="0" cy="0"/>
          <a:chOff x="0" y="0"/>
          <a:chExt cx="0" cy="0"/>
        </a:xfrm>
      </p:grpSpPr>
      <p:sp>
        <p:nvSpPr>
          <p:cNvPr id="277" name="Google Shape;277;p13"/>
          <p:cNvSpPr txBox="1"/>
          <p:nvPr/>
        </p:nvSpPr>
        <p:spPr>
          <a:xfrm>
            <a:off x="1481850" y="1063350"/>
            <a:ext cx="6180300" cy="1508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4300">
                <a:latin typeface="Lobster"/>
                <a:ea typeface="Lobster"/>
                <a:cs typeface="Lobster"/>
                <a:sym typeface="Lobster"/>
              </a:rPr>
              <a:t>Strategies of Resistance and Change</a:t>
            </a:r>
            <a:endParaRPr b="1" sz="4300">
              <a:latin typeface="Lobster"/>
              <a:ea typeface="Lobster"/>
              <a:cs typeface="Lobster"/>
              <a:sym typeface="Lobster"/>
            </a:endParaRPr>
          </a:p>
        </p:txBody>
      </p:sp>
      <p:sp>
        <p:nvSpPr>
          <p:cNvPr id="278" name="Google Shape;278;p13"/>
          <p:cNvSpPr txBox="1"/>
          <p:nvPr/>
        </p:nvSpPr>
        <p:spPr>
          <a:xfrm>
            <a:off x="2764200" y="3064200"/>
            <a:ext cx="3615600" cy="1723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2000">
                <a:latin typeface="Lato"/>
                <a:ea typeface="Lato"/>
                <a:cs typeface="Lato"/>
                <a:sym typeface="Lato"/>
              </a:rPr>
              <a:t>By Latinx Feminist Sociology  Collective Participants</a:t>
            </a:r>
            <a:endParaRPr sz="2000">
              <a:latin typeface="Lato"/>
              <a:ea typeface="Lato"/>
              <a:cs typeface="Lato"/>
              <a:sym typeface="Lato"/>
            </a:endParaRPr>
          </a:p>
          <a:p>
            <a:pPr indent="0" lvl="0" marL="0" rtl="0" algn="ctr">
              <a:spcBef>
                <a:spcPts val="0"/>
              </a:spcBef>
              <a:spcAft>
                <a:spcPts val="0"/>
              </a:spcAft>
              <a:buNone/>
            </a:pPr>
            <a:r>
              <a:t/>
            </a:r>
            <a:endParaRPr sz="2000">
              <a:latin typeface="Lato"/>
              <a:ea typeface="Lato"/>
              <a:cs typeface="Lato"/>
              <a:sym typeface="Lato"/>
            </a:endParaRPr>
          </a:p>
          <a:p>
            <a:pPr indent="0" lvl="0" marL="0" rtl="0" algn="ctr">
              <a:spcBef>
                <a:spcPts val="0"/>
              </a:spcBef>
              <a:spcAft>
                <a:spcPts val="0"/>
              </a:spcAft>
              <a:buNone/>
            </a:pPr>
            <a:r>
              <a:rPr lang="en" sz="2000">
                <a:latin typeface="Lato"/>
                <a:ea typeface="Lato"/>
                <a:cs typeface="Lato"/>
                <a:sym typeface="Lato"/>
              </a:rPr>
              <a:t>November 5, 2021</a:t>
            </a:r>
            <a:endParaRPr sz="2000">
              <a:latin typeface="Lato"/>
              <a:ea typeface="Lato"/>
              <a:cs typeface="Lato"/>
              <a:sym typeface="Lato"/>
            </a:endParaRPr>
          </a:p>
          <a:p>
            <a:pPr indent="0" lvl="0" marL="0" rtl="0" algn="ctr">
              <a:spcBef>
                <a:spcPts val="0"/>
              </a:spcBef>
              <a:spcAft>
                <a:spcPts val="0"/>
              </a:spcAft>
              <a:buNone/>
            </a:pPr>
            <a:r>
              <a:t/>
            </a:r>
            <a:endParaRPr sz="2000">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30" name="Shape 330"/>
        <p:cNvGrpSpPr/>
        <p:nvPr/>
      </p:nvGrpSpPr>
      <p:grpSpPr>
        <a:xfrm>
          <a:off x="0" y="0"/>
          <a:ext cx="0" cy="0"/>
          <a:chOff x="0" y="0"/>
          <a:chExt cx="0" cy="0"/>
        </a:xfrm>
      </p:grpSpPr>
      <p:sp>
        <p:nvSpPr>
          <p:cNvPr id="331" name="Google Shape;331;p22"/>
          <p:cNvSpPr txBox="1"/>
          <p:nvPr/>
        </p:nvSpPr>
        <p:spPr>
          <a:xfrm>
            <a:off x="2773500" y="274225"/>
            <a:ext cx="35970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800" u="sng">
                <a:latin typeface="Lobster"/>
                <a:ea typeface="Lobster"/>
                <a:cs typeface="Lobster"/>
                <a:sym typeface="Lobster"/>
              </a:rPr>
              <a:t>Administration</a:t>
            </a:r>
            <a:endParaRPr sz="2800" u="sng">
              <a:latin typeface="Lobster"/>
              <a:ea typeface="Lobster"/>
              <a:cs typeface="Lobster"/>
              <a:sym typeface="Lobster"/>
            </a:endParaRPr>
          </a:p>
        </p:txBody>
      </p:sp>
      <p:sp>
        <p:nvSpPr>
          <p:cNvPr id="332" name="Google Shape;332;p22"/>
          <p:cNvSpPr txBox="1"/>
          <p:nvPr/>
        </p:nvSpPr>
        <p:spPr>
          <a:xfrm>
            <a:off x="511400" y="1146775"/>
            <a:ext cx="7707600" cy="298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Attempts to coopt to Antiracist Feminist Intersectional Curriculum (U.S. &amp; Global Diversity and Inclusion requirement) focused on power can be challenged by pointing out that taking about difference is not enough the concept of power is necessary to provide clarity of the mechanisms of what goes on and the impact on individuals and communities (e.g., COVID-19, etc.) also consider how to maintain the autonomy through the principle of peer-review; not everyone is qualified to review this curriculum as they don’t have a scholarly or teaching record in the learning outcomes focused on power.</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How to deal with racist faculty leaders when you are untenutred (in the tenure-track).. </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Lack of representation of people of color</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Unwillingness to negotiate salary increase</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Ser invisibilizada y “ninguneada” pero igualmente exigida a hacerlo todo </a:t>
            </a:r>
            <a:endParaRPr b="1">
              <a:latin typeface="Lato"/>
              <a:ea typeface="Lato"/>
              <a:cs typeface="Lato"/>
              <a:sym typeface="Lato"/>
            </a:endParaRPr>
          </a:p>
        </p:txBody>
      </p:sp>
      <p:sp>
        <p:nvSpPr>
          <p:cNvPr id="333" name="Google Shape;333;p22"/>
          <p:cNvSpPr txBox="1"/>
          <p:nvPr/>
        </p:nvSpPr>
        <p:spPr>
          <a:xfrm>
            <a:off x="6369775" y="1146775"/>
            <a:ext cx="330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Nunito"/>
              <a:ea typeface="Nunito"/>
              <a:cs typeface="Nunito"/>
              <a:sym typeface="Nuni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37" name="Shape 337"/>
        <p:cNvGrpSpPr/>
        <p:nvPr/>
      </p:nvGrpSpPr>
      <p:grpSpPr>
        <a:xfrm>
          <a:off x="0" y="0"/>
          <a:ext cx="0" cy="0"/>
          <a:chOff x="0" y="0"/>
          <a:chExt cx="0" cy="0"/>
        </a:xfrm>
      </p:grpSpPr>
      <p:sp>
        <p:nvSpPr>
          <p:cNvPr id="338" name="Google Shape;338;p23"/>
          <p:cNvSpPr txBox="1"/>
          <p:nvPr/>
        </p:nvSpPr>
        <p:spPr>
          <a:xfrm>
            <a:off x="2641200" y="117875"/>
            <a:ext cx="3861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800" u="sng">
                <a:latin typeface="Lobster"/>
                <a:ea typeface="Lobster"/>
                <a:cs typeface="Lobster"/>
                <a:sym typeface="Lobster"/>
              </a:rPr>
              <a:t>Administration (cont´) </a:t>
            </a:r>
            <a:endParaRPr sz="2800" u="sng">
              <a:latin typeface="Lobster"/>
              <a:ea typeface="Lobster"/>
              <a:cs typeface="Lobster"/>
              <a:sym typeface="Lobster"/>
            </a:endParaRPr>
          </a:p>
        </p:txBody>
      </p:sp>
      <p:sp>
        <p:nvSpPr>
          <p:cNvPr id="339" name="Google Shape;339;p23"/>
          <p:cNvSpPr txBox="1"/>
          <p:nvPr/>
        </p:nvSpPr>
        <p:spPr>
          <a:xfrm>
            <a:off x="6369775" y="1146775"/>
            <a:ext cx="3304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Nunito"/>
              <a:ea typeface="Nunito"/>
              <a:cs typeface="Nunito"/>
              <a:sym typeface="Nunito"/>
            </a:endParaRPr>
          </a:p>
        </p:txBody>
      </p:sp>
      <p:sp>
        <p:nvSpPr>
          <p:cNvPr id="340" name="Google Shape;340;p23"/>
          <p:cNvSpPr txBox="1"/>
          <p:nvPr/>
        </p:nvSpPr>
        <p:spPr>
          <a:xfrm>
            <a:off x="470850" y="733475"/>
            <a:ext cx="8202300" cy="427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Nunito"/>
                <a:ea typeface="Nunito"/>
                <a:cs typeface="Nunito"/>
                <a:sym typeface="Nunito"/>
              </a:rPr>
              <a:t>Strategies -- trabajo de hormiga -- dejar algo en concreto transformador a pesar de no </a:t>
            </a:r>
            <a:r>
              <a:rPr b="1" lang="en">
                <a:latin typeface="Nunito"/>
                <a:ea typeface="Nunito"/>
                <a:cs typeface="Nunito"/>
                <a:sym typeface="Nunito"/>
              </a:rPr>
              <a:t>contar con el apoyo deseado (no es ignorar que no te reconozcan pero es superarlo siguiendo con el trabajo que creemos vale la pena </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Buscar el apoyo y feedback en otros espacios para recargar y validar las acciones que se estan tomando </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Ser estrategico en cuando quejarse, intervenir, etc -- “pick your battles” </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Focalizar y highlight el proceso (tratar de evitar la individualizacion) y el valor colectivo/institucional</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Revalidar la autoridad que se tiene por estar en la posicion que se tenga a pesar de que se intente disminuir o cuestionar la autoridad </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Balancear el ser democratico con la expectativa de ser ejecutivo de una manera mas autocratica</a:t>
            </a:r>
            <a:endParaRPr b="1">
              <a:latin typeface="Nunito"/>
              <a:ea typeface="Nunito"/>
              <a:cs typeface="Nunito"/>
              <a:sym typeface="Nunito"/>
            </a:endParaRPr>
          </a:p>
          <a:p>
            <a:pPr indent="0" lvl="0" marL="0" rtl="0" algn="l">
              <a:spcBef>
                <a:spcPts val="0"/>
              </a:spcBef>
              <a:spcAft>
                <a:spcPts val="0"/>
              </a:spcAft>
              <a:buNone/>
            </a:pPr>
            <a:r>
              <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Identificar aliados</a:t>
            </a:r>
            <a:endParaRPr b="1">
              <a:latin typeface="Nunito"/>
              <a:ea typeface="Nunito"/>
              <a:cs typeface="Nunito"/>
              <a:sym typeface="Nunito"/>
            </a:endParaRPr>
          </a:p>
          <a:p>
            <a:pPr indent="0" lvl="0" marL="0" rtl="0" algn="l">
              <a:spcBef>
                <a:spcPts val="0"/>
              </a:spcBef>
              <a:spcAft>
                <a:spcPts val="0"/>
              </a:spcAft>
              <a:buNone/>
            </a:pPr>
            <a:r>
              <a:rPr b="1" lang="en">
                <a:latin typeface="Nunito"/>
                <a:ea typeface="Nunito"/>
                <a:cs typeface="Nunito"/>
                <a:sym typeface="Nunito"/>
              </a:rPr>
              <a:t>Superar gaslighting </a:t>
            </a:r>
            <a:endParaRPr sz="1300">
              <a:latin typeface="Nunito"/>
              <a:ea typeface="Nunito"/>
              <a:cs typeface="Nunito"/>
              <a:sym typeface="Nuni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44" name="Shape 344"/>
        <p:cNvGrpSpPr/>
        <p:nvPr/>
      </p:nvGrpSpPr>
      <p:grpSpPr>
        <a:xfrm>
          <a:off x="0" y="0"/>
          <a:ext cx="0" cy="0"/>
          <a:chOff x="0" y="0"/>
          <a:chExt cx="0" cy="0"/>
        </a:xfrm>
      </p:grpSpPr>
      <p:sp>
        <p:nvSpPr>
          <p:cNvPr id="345" name="Google Shape;345;p24"/>
          <p:cNvSpPr txBox="1"/>
          <p:nvPr/>
        </p:nvSpPr>
        <p:spPr>
          <a:xfrm>
            <a:off x="3310050" y="68225"/>
            <a:ext cx="25239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Job Market</a:t>
            </a:r>
            <a:endParaRPr sz="4000" u="sng">
              <a:latin typeface="Lobster"/>
              <a:ea typeface="Lobster"/>
              <a:cs typeface="Lobster"/>
              <a:sym typeface="Lobster"/>
            </a:endParaRPr>
          </a:p>
        </p:txBody>
      </p:sp>
      <p:sp>
        <p:nvSpPr>
          <p:cNvPr id="346" name="Google Shape;346;p24"/>
          <p:cNvSpPr txBox="1"/>
          <p:nvPr/>
        </p:nvSpPr>
        <p:spPr>
          <a:xfrm>
            <a:off x="941375" y="1077825"/>
            <a:ext cx="7334700" cy="6003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Please write here</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Available job market is hostile. We are been trained to work unrealistic  goals.</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Unstable job opportunities</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Predominantly neoliberal indicators/expectations that do not consider other contributions or advantages of hiring people of color and how much they are needed in IHE</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Going into job market? For negotiating salary increase</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More understanding either via mandates or cost/benefit about value of POC hires. Largely performative, but marks opportunities for us to get jobs. Challenge: Not taking care of the people once they are there. Overwork us with few resources. </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Strategy: Boundaries! Clear boundaries and ways to decentralize labor to avoid burnout</a:t>
            </a:r>
            <a:endParaRPr>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50" name="Shape 350"/>
        <p:cNvGrpSpPr/>
        <p:nvPr/>
      </p:nvGrpSpPr>
      <p:grpSpPr>
        <a:xfrm>
          <a:off x="0" y="0"/>
          <a:ext cx="0" cy="0"/>
          <a:chOff x="0" y="0"/>
          <a:chExt cx="0" cy="0"/>
        </a:xfrm>
      </p:grpSpPr>
      <p:sp>
        <p:nvSpPr>
          <p:cNvPr id="351" name="Google Shape;351;p25"/>
          <p:cNvSpPr txBox="1"/>
          <p:nvPr/>
        </p:nvSpPr>
        <p:spPr>
          <a:xfrm>
            <a:off x="3684450" y="0"/>
            <a:ext cx="17784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Writing</a:t>
            </a:r>
            <a:endParaRPr sz="4000" u="sng">
              <a:latin typeface="Lobster"/>
              <a:ea typeface="Lobster"/>
              <a:cs typeface="Lobster"/>
              <a:sym typeface="Lobster"/>
            </a:endParaRPr>
          </a:p>
        </p:txBody>
      </p:sp>
      <p:sp>
        <p:nvSpPr>
          <p:cNvPr id="352" name="Google Shape;352;p25"/>
          <p:cNvSpPr txBox="1"/>
          <p:nvPr/>
        </p:nvSpPr>
        <p:spPr>
          <a:xfrm>
            <a:off x="308000" y="800400"/>
            <a:ext cx="37062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Please write here</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We don’t know how to publish articles, which is a prerequisite to find a job.</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Finding time to write among everything else.</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English writing is challenging for the ones  whose first language is Spanish</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How do we bring back our work with the communities we work?</a:t>
            </a:r>
            <a:endParaRPr>
              <a:latin typeface="Lato"/>
              <a:ea typeface="Lato"/>
              <a:cs typeface="Lato"/>
              <a:sym typeface="Lato"/>
            </a:endParaRPr>
          </a:p>
        </p:txBody>
      </p:sp>
      <p:sp>
        <p:nvSpPr>
          <p:cNvPr id="353" name="Google Shape;353;p25"/>
          <p:cNvSpPr txBox="1"/>
          <p:nvPr/>
        </p:nvSpPr>
        <p:spPr>
          <a:xfrm>
            <a:off x="4078350" y="1139575"/>
            <a:ext cx="4104000" cy="427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Nunito"/>
                <a:ea typeface="Nunito"/>
                <a:cs typeface="Nunito"/>
                <a:sym typeface="Nunito"/>
              </a:rPr>
              <a:t>Strategies: </a:t>
            </a:r>
            <a:endParaRPr>
              <a:latin typeface="Nunito"/>
              <a:ea typeface="Nunito"/>
              <a:cs typeface="Nunito"/>
              <a:sym typeface="Nunito"/>
            </a:endParaRPr>
          </a:p>
          <a:p>
            <a:pPr indent="-317500" lvl="0" marL="457200" rtl="0" algn="l">
              <a:spcBef>
                <a:spcPts val="0"/>
              </a:spcBef>
              <a:spcAft>
                <a:spcPts val="0"/>
              </a:spcAft>
              <a:buSzPts val="1400"/>
              <a:buFont typeface="Lato"/>
              <a:buChar char="-"/>
            </a:pPr>
            <a:r>
              <a:rPr lang="en">
                <a:latin typeface="Lato"/>
                <a:ea typeface="Lato"/>
                <a:cs typeface="Lato"/>
                <a:sym typeface="Lato"/>
              </a:rPr>
              <a:t>Go to conferences and centers to gain feedback </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Mentoring </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Applying for funding for a professional  editor.</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Anzaldúa´s way to embrace nuestro lenguaje.</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Collectively send a Escritura Manifesto  to editorial boards</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Create spaces to critically learn to write in academia</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Publish as a collective an edited volume about our experiences similar to publications by Chicana feminists of the 70s.</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Asumir postura feminista</a:t>
            </a:r>
            <a:endParaRPr>
              <a:latin typeface="Lato"/>
              <a:ea typeface="Lato"/>
              <a:cs typeface="Lato"/>
              <a:sym typeface="Lato"/>
            </a:endParaRPr>
          </a:p>
          <a:p>
            <a:pPr indent="0" lvl="0" marL="45720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t/>
            </a:r>
            <a:endParaRPr>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57" name="Shape 357"/>
        <p:cNvGrpSpPr/>
        <p:nvPr/>
      </p:nvGrpSpPr>
      <p:grpSpPr>
        <a:xfrm>
          <a:off x="0" y="0"/>
          <a:ext cx="0" cy="0"/>
          <a:chOff x="0" y="0"/>
          <a:chExt cx="0" cy="0"/>
        </a:xfrm>
      </p:grpSpPr>
      <p:sp>
        <p:nvSpPr>
          <p:cNvPr id="358" name="Google Shape;358;p26"/>
          <p:cNvSpPr txBox="1"/>
          <p:nvPr/>
        </p:nvSpPr>
        <p:spPr>
          <a:xfrm>
            <a:off x="3310050" y="68225"/>
            <a:ext cx="25239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4000" u="sng">
                <a:latin typeface="Lobster"/>
                <a:ea typeface="Lobster"/>
                <a:cs typeface="Lobster"/>
                <a:sym typeface="Lobster"/>
              </a:rPr>
              <a:t>Other</a:t>
            </a:r>
            <a:endParaRPr sz="4000" u="sng">
              <a:latin typeface="Lobster"/>
              <a:ea typeface="Lobster"/>
              <a:cs typeface="Lobster"/>
              <a:sym typeface="Lobster"/>
            </a:endParaRPr>
          </a:p>
        </p:txBody>
      </p:sp>
      <p:sp>
        <p:nvSpPr>
          <p:cNvPr id="359" name="Google Shape;359;p26"/>
          <p:cNvSpPr txBox="1"/>
          <p:nvPr/>
        </p:nvSpPr>
        <p:spPr>
          <a:xfrm>
            <a:off x="941375" y="1077825"/>
            <a:ext cx="7334700" cy="449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Please write here</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Sharing scholarship to with other disciplines in school</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Interdisciplinary committees informing education policy  K-12</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Consulting with government, policy, industry </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Scholars Strategy Network</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Redistribution of resources </a:t>
            </a:r>
            <a:endParaRPr>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Agenda</a:t>
            </a:r>
            <a:endParaRPr/>
          </a:p>
        </p:txBody>
      </p:sp>
      <p:sp>
        <p:nvSpPr>
          <p:cNvPr id="284" name="Google Shape;284;p14"/>
          <p:cNvSpPr txBox="1"/>
          <p:nvPr>
            <p:ph idx="1" type="body"/>
          </p:nvPr>
        </p:nvSpPr>
        <p:spPr>
          <a:xfrm>
            <a:off x="1303800" y="1597875"/>
            <a:ext cx="7030500" cy="29337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sz="1800"/>
              <a:t>30 min open checking-in </a:t>
            </a:r>
            <a:endParaRPr sz="1800"/>
          </a:p>
          <a:p>
            <a:pPr indent="-330200" lvl="1" marL="914400" rtl="0" algn="l">
              <a:spcBef>
                <a:spcPts val="0"/>
              </a:spcBef>
              <a:spcAft>
                <a:spcPts val="0"/>
              </a:spcAft>
              <a:buSzPts val="1600"/>
              <a:buAutoNum type="alphaLcPeriod"/>
            </a:pPr>
            <a:r>
              <a:rPr lang="en" sz="1600"/>
              <a:t>Enter your gmail or email in the chat to give you access to shared file </a:t>
            </a:r>
            <a:endParaRPr sz="1600"/>
          </a:p>
          <a:p>
            <a:pPr indent="-342900" lvl="0" marL="457200" rtl="0" algn="l">
              <a:spcBef>
                <a:spcPts val="0"/>
              </a:spcBef>
              <a:spcAft>
                <a:spcPts val="0"/>
              </a:spcAft>
              <a:buSzPts val="1800"/>
              <a:buAutoNum type="arabicPeriod"/>
            </a:pPr>
            <a:r>
              <a:rPr lang="en" sz="1800"/>
              <a:t>15 min </a:t>
            </a:r>
            <a:r>
              <a:rPr lang="en" sz="1800"/>
              <a:t>breakout</a:t>
            </a:r>
            <a:r>
              <a:rPr lang="en" sz="1800"/>
              <a:t> - identify challenges (any category) </a:t>
            </a:r>
            <a:endParaRPr sz="1800"/>
          </a:p>
          <a:p>
            <a:pPr indent="-342900" lvl="0" marL="457200" rtl="0" algn="l">
              <a:spcBef>
                <a:spcPts val="0"/>
              </a:spcBef>
              <a:spcAft>
                <a:spcPts val="0"/>
              </a:spcAft>
              <a:buSzPts val="1800"/>
              <a:buAutoNum type="arabicPeriod"/>
            </a:pPr>
            <a:r>
              <a:rPr lang="en" sz="1800"/>
              <a:t>15 min all together - share challenges, discuss </a:t>
            </a:r>
            <a:endParaRPr sz="1800"/>
          </a:p>
          <a:p>
            <a:pPr indent="-342900" lvl="0" marL="457200" rtl="0" algn="l">
              <a:spcBef>
                <a:spcPts val="0"/>
              </a:spcBef>
              <a:spcAft>
                <a:spcPts val="0"/>
              </a:spcAft>
              <a:buSzPts val="1800"/>
              <a:buAutoNum type="arabicPeriod"/>
            </a:pPr>
            <a:r>
              <a:rPr lang="en" sz="1800"/>
              <a:t>30 min  chose the breakout by theme and work on strategies of </a:t>
            </a:r>
            <a:r>
              <a:rPr lang="en" sz="1800"/>
              <a:t>resistance, overcoming and transformation </a:t>
            </a:r>
            <a:endParaRPr sz="1800"/>
          </a:p>
          <a:p>
            <a:pPr indent="-342900" lvl="0" marL="457200" rtl="0" algn="l">
              <a:spcBef>
                <a:spcPts val="0"/>
              </a:spcBef>
              <a:spcAft>
                <a:spcPts val="0"/>
              </a:spcAft>
              <a:buSzPts val="1800"/>
              <a:buAutoNum type="arabicPeriod"/>
            </a:pPr>
            <a:r>
              <a:rPr lang="en" sz="1800"/>
              <a:t>30 min all together - share highlights </a:t>
            </a:r>
            <a:endParaRPr sz="1800"/>
          </a:p>
          <a:p>
            <a:pPr indent="0" lvl="0" marL="0" rtl="0" algn="l">
              <a:spcBef>
                <a:spcPts val="1200"/>
              </a:spcBef>
              <a:spcAft>
                <a:spcPts val="1200"/>
              </a:spcAft>
              <a:buNone/>
            </a:pPr>
            <a:r>
              <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288" name="Shape 288"/>
        <p:cNvGrpSpPr/>
        <p:nvPr/>
      </p:nvGrpSpPr>
      <p:grpSpPr>
        <a:xfrm>
          <a:off x="0" y="0"/>
          <a:ext cx="0" cy="0"/>
          <a:chOff x="0" y="0"/>
          <a:chExt cx="0" cy="0"/>
        </a:xfrm>
      </p:grpSpPr>
      <p:sp>
        <p:nvSpPr>
          <p:cNvPr id="289" name="Google Shape;289;p15"/>
          <p:cNvSpPr txBox="1"/>
          <p:nvPr/>
        </p:nvSpPr>
        <p:spPr>
          <a:xfrm>
            <a:off x="3694050" y="81875"/>
            <a:ext cx="17592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Identity</a:t>
            </a:r>
            <a:r>
              <a:rPr lang="en" sz="2400" u="sng">
                <a:latin typeface="Lobster"/>
                <a:ea typeface="Lobster"/>
                <a:cs typeface="Lobster"/>
                <a:sym typeface="Lobster"/>
              </a:rPr>
              <a:t> </a:t>
            </a:r>
            <a:endParaRPr sz="2400" u="sng">
              <a:latin typeface="Lobster"/>
              <a:ea typeface="Lobster"/>
              <a:cs typeface="Lobster"/>
              <a:sym typeface="Lobster"/>
            </a:endParaRPr>
          </a:p>
        </p:txBody>
      </p:sp>
      <p:sp>
        <p:nvSpPr>
          <p:cNvPr id="290" name="Google Shape;290;p15"/>
          <p:cNvSpPr txBox="1"/>
          <p:nvPr/>
        </p:nvSpPr>
        <p:spPr>
          <a:xfrm>
            <a:off x="730675" y="1017150"/>
            <a:ext cx="7899000" cy="384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Please write here</a:t>
            </a:r>
            <a:endParaRPr b="1"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Being a Latino faculty is a challenge, we are invisible or invisibilized</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Grad student do not see representation is a challenge</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Negotiating multiple identities and expectations as a graduate student, sociology instructor (TA), activist.</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Identities as Afro-latinx experience more challenges</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Being tokenized yet invisibilized</a:t>
            </a:r>
            <a:endParaRPr sz="1600">
              <a:latin typeface="Lato"/>
              <a:ea typeface="Lato"/>
              <a:cs typeface="Lato"/>
              <a:sym typeface="Lato"/>
            </a:endParaRPr>
          </a:p>
          <a:p>
            <a:pPr indent="0" lvl="0" marL="0" rtl="0" algn="l">
              <a:spcBef>
                <a:spcPts val="0"/>
              </a:spcBef>
              <a:spcAft>
                <a:spcPts val="0"/>
              </a:spcAft>
              <a:buNone/>
            </a:pPr>
            <a:r>
              <a:t/>
            </a:r>
            <a:endParaRPr sz="1600">
              <a:latin typeface="Lato"/>
              <a:ea typeface="Lato"/>
              <a:cs typeface="Lato"/>
              <a:sym typeface="Lato"/>
            </a:endParaRPr>
          </a:p>
          <a:p>
            <a:pPr indent="0" lvl="0" marL="0" rtl="0" algn="l">
              <a:spcBef>
                <a:spcPts val="0"/>
              </a:spcBef>
              <a:spcAft>
                <a:spcPts val="0"/>
              </a:spcAft>
              <a:buNone/>
            </a:pPr>
            <a:r>
              <a:rPr lang="en" sz="1600">
                <a:latin typeface="Lato"/>
                <a:ea typeface="Lato"/>
                <a:cs typeface="Lato"/>
                <a:sym typeface="Lato"/>
              </a:rPr>
              <a:t>Working through essentialist positions</a:t>
            </a:r>
            <a:endParaRPr sz="1600">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294" name="Shape 294"/>
        <p:cNvGrpSpPr/>
        <p:nvPr/>
      </p:nvGrpSpPr>
      <p:grpSpPr>
        <a:xfrm>
          <a:off x="0" y="0"/>
          <a:ext cx="0" cy="0"/>
          <a:chOff x="0" y="0"/>
          <a:chExt cx="0" cy="0"/>
        </a:xfrm>
      </p:grpSpPr>
      <p:sp>
        <p:nvSpPr>
          <p:cNvPr id="295" name="Google Shape;295;p16"/>
          <p:cNvSpPr txBox="1"/>
          <p:nvPr/>
        </p:nvSpPr>
        <p:spPr>
          <a:xfrm>
            <a:off x="1181700" y="150100"/>
            <a:ext cx="67806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Family and Social Relationships</a:t>
            </a:r>
            <a:endParaRPr sz="4000" u="sng">
              <a:latin typeface="Lobster"/>
              <a:ea typeface="Lobster"/>
              <a:cs typeface="Lobster"/>
              <a:sym typeface="Lobster"/>
            </a:endParaRPr>
          </a:p>
        </p:txBody>
      </p:sp>
      <p:sp>
        <p:nvSpPr>
          <p:cNvPr id="296" name="Google Shape;296;p16"/>
          <p:cNvSpPr txBox="1"/>
          <p:nvPr/>
        </p:nvSpPr>
        <p:spPr>
          <a:xfrm>
            <a:off x="618900" y="950500"/>
            <a:ext cx="7906200" cy="384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Please write here</a:t>
            </a:r>
            <a:endParaRPr b="1">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-Figure out who to do mami-academic life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-Lack of understanding what the workload is in academia/grad school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-Being first-generation and carrying the weight of the family’s mobility</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 </a:t>
            </a:r>
            <a:r>
              <a:rPr lang="en">
                <a:latin typeface="Lato"/>
                <a:ea typeface="Lato"/>
                <a:cs typeface="Lato"/>
                <a:sym typeface="Lato"/>
              </a:rPr>
              <a:t>Trying to explain your family and friends what you do so they can support you and understand the process</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La incomprension de nuestros pares de lo que hacemos y cuan dificil y cansador es</a:t>
            </a:r>
            <a:endParaRPr>
              <a:latin typeface="Lato"/>
              <a:ea typeface="Lato"/>
              <a:cs typeface="Lato"/>
              <a:sym typeface="Lato"/>
            </a:endParaRPr>
          </a:p>
          <a:p>
            <a:pPr indent="0" lvl="0" marL="0" rtl="0" algn="l">
              <a:spcBef>
                <a:spcPts val="0"/>
              </a:spcBef>
              <a:spcAft>
                <a:spcPts val="0"/>
              </a:spcAft>
              <a:buNone/>
            </a:pPr>
            <a:r>
              <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Place from where we make decisions about work</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Balance between work and family</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Mothering-Maternar</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Taking care of parents, the sick (specially during Covid)</a:t>
            </a:r>
            <a:endParaRPr>
              <a:latin typeface="Lato"/>
              <a:ea typeface="Lato"/>
              <a:cs typeface="Lato"/>
              <a:sym typeface="Lato"/>
            </a:endParaRPr>
          </a:p>
          <a:p>
            <a:pPr indent="-317500" lvl="1" marL="914400" rtl="0" algn="l">
              <a:spcBef>
                <a:spcPts val="0"/>
              </a:spcBef>
              <a:spcAft>
                <a:spcPts val="0"/>
              </a:spcAft>
              <a:buSzPts val="1400"/>
              <a:buFont typeface="Lato"/>
              <a:buChar char="○"/>
            </a:pPr>
            <a:r>
              <a:rPr lang="en">
                <a:latin typeface="Lato"/>
                <a:ea typeface="Lato"/>
                <a:cs typeface="Lato"/>
                <a:sym typeface="Lato"/>
              </a:rPr>
              <a:t>Have a social life, have fun</a:t>
            </a:r>
            <a:endParaRPr>
              <a:latin typeface="Lato"/>
              <a:ea typeface="Lato"/>
              <a:cs typeface="Lato"/>
              <a:sym typeface="Lato"/>
            </a:endParaRPr>
          </a:p>
          <a:p>
            <a:pPr indent="-317500" lvl="0" marL="457200" rtl="0" algn="l">
              <a:spcBef>
                <a:spcPts val="0"/>
              </a:spcBef>
              <a:spcAft>
                <a:spcPts val="0"/>
              </a:spcAft>
              <a:buSzPts val="1400"/>
              <a:buFont typeface="Lato"/>
              <a:buChar char="●"/>
            </a:pPr>
            <a:r>
              <a:rPr lang="en">
                <a:latin typeface="Lato"/>
                <a:ea typeface="Lato"/>
                <a:cs typeface="Lato"/>
                <a:sym typeface="Lato"/>
              </a:rPr>
              <a:t>Publishing mandates are inconsistent with caregiving</a:t>
            </a:r>
            <a:endParaRPr>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00" name="Shape 300"/>
        <p:cNvGrpSpPr/>
        <p:nvPr/>
      </p:nvGrpSpPr>
      <p:grpSpPr>
        <a:xfrm>
          <a:off x="0" y="0"/>
          <a:ext cx="0" cy="0"/>
          <a:chOff x="0" y="0"/>
          <a:chExt cx="0" cy="0"/>
        </a:xfrm>
      </p:grpSpPr>
      <p:sp>
        <p:nvSpPr>
          <p:cNvPr id="301" name="Google Shape;301;p17"/>
          <p:cNvSpPr txBox="1"/>
          <p:nvPr/>
        </p:nvSpPr>
        <p:spPr>
          <a:xfrm>
            <a:off x="2777850" y="95500"/>
            <a:ext cx="35883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Graduate School</a:t>
            </a:r>
            <a:endParaRPr sz="4000" u="sng">
              <a:latin typeface="Lobster"/>
              <a:ea typeface="Lobster"/>
              <a:cs typeface="Lobster"/>
              <a:sym typeface="Lobster"/>
            </a:endParaRPr>
          </a:p>
        </p:txBody>
      </p:sp>
      <p:sp>
        <p:nvSpPr>
          <p:cNvPr id="302" name="Google Shape;302;p17"/>
          <p:cNvSpPr txBox="1"/>
          <p:nvPr/>
        </p:nvSpPr>
        <p:spPr>
          <a:xfrm>
            <a:off x="941375" y="1064175"/>
            <a:ext cx="7334700" cy="341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Lack of support for mental health: isolation, racism, silence surrounding micro-aggressions</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Lack of feeling of care from the department</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Lack of community and interconnection</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Space is predominantly white (and full of white liberal people who think they are not racist)</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Assumption that all grads have the same skill-sets→ they don’t teach us the necessary skills</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Toxic space: mentors and teachers are unable to teach how to be humans or compassionate academics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Lack of mentorship, focus on diversity &amp; inclusion but not hiring faculty of color</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You’re expected to devote ALL your life to the Ph.D.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Managing work-life balance, not great examples from faculty at R1’s</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Lack of solidarity from professors and understanding of the present reality of academia</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Getting fellowship is not enough, working on multiple jobs, family issues </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Navigating work while studying</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Faculty- graduate student “hazing”--”If I suffer, you have to too”</a:t>
            </a:r>
            <a:endParaRPr>
              <a:latin typeface="Lato"/>
              <a:ea typeface="Lato"/>
              <a:cs typeface="Lato"/>
              <a:sym typeface="Lato"/>
            </a:endParaRPr>
          </a:p>
          <a:p>
            <a:pPr indent="0" lvl="0" marL="0" rtl="0" algn="l">
              <a:spcBef>
                <a:spcPts val="0"/>
              </a:spcBef>
              <a:spcAft>
                <a:spcPts val="0"/>
              </a:spcAft>
              <a:buNone/>
            </a:pPr>
            <a:r>
              <a:rPr lang="en">
                <a:latin typeface="Lato"/>
                <a:ea typeface="Lato"/>
                <a:cs typeface="Lato"/>
                <a:sym typeface="Lato"/>
              </a:rPr>
              <a:t>Competition is fierce. </a:t>
            </a:r>
            <a:endParaRPr b="1">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06" name="Shape 306"/>
        <p:cNvGrpSpPr/>
        <p:nvPr/>
      </p:nvGrpSpPr>
      <p:grpSpPr>
        <a:xfrm>
          <a:off x="0" y="0"/>
          <a:ext cx="0" cy="0"/>
          <a:chOff x="0" y="0"/>
          <a:chExt cx="0" cy="0"/>
        </a:xfrm>
      </p:grpSpPr>
      <p:sp>
        <p:nvSpPr>
          <p:cNvPr id="307" name="Google Shape;307;p18"/>
          <p:cNvSpPr txBox="1"/>
          <p:nvPr/>
        </p:nvSpPr>
        <p:spPr>
          <a:xfrm>
            <a:off x="1766600" y="95500"/>
            <a:ext cx="56595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Graduate School (cont</a:t>
            </a:r>
            <a:r>
              <a:rPr lang="en" sz="4000" u="sng">
                <a:latin typeface="Lobster"/>
                <a:ea typeface="Lobster"/>
                <a:cs typeface="Lobster"/>
                <a:sym typeface="Lobster"/>
              </a:rPr>
              <a:t>´) </a:t>
            </a:r>
            <a:r>
              <a:rPr lang="en" sz="4000" u="sng">
                <a:latin typeface="Lobster"/>
                <a:ea typeface="Lobster"/>
                <a:cs typeface="Lobster"/>
                <a:sym typeface="Lobster"/>
              </a:rPr>
              <a:t> </a:t>
            </a:r>
            <a:endParaRPr sz="4000" u="sng">
              <a:latin typeface="Lobster"/>
              <a:ea typeface="Lobster"/>
              <a:cs typeface="Lobster"/>
              <a:sym typeface="Lobster"/>
            </a:endParaRPr>
          </a:p>
        </p:txBody>
      </p:sp>
      <p:sp>
        <p:nvSpPr>
          <p:cNvPr id="308" name="Google Shape;308;p18"/>
          <p:cNvSpPr txBox="1"/>
          <p:nvPr/>
        </p:nvSpPr>
        <p:spPr>
          <a:xfrm>
            <a:off x="547175" y="895900"/>
            <a:ext cx="8379900" cy="411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latin typeface="Lato"/>
                <a:ea typeface="Lato"/>
                <a:cs typeface="Lato"/>
                <a:sym typeface="Lato"/>
              </a:rPr>
              <a:t>Strategies </a:t>
            </a:r>
            <a:endParaRPr b="1" sz="1600">
              <a:latin typeface="Lato"/>
              <a:ea typeface="Lato"/>
              <a:cs typeface="Lato"/>
              <a:sym typeface="Lato"/>
            </a:endParaRPr>
          </a:p>
          <a:p>
            <a:pPr indent="0" lvl="0" marL="0" rtl="0" algn="l">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rPr lang="en" sz="1200">
                <a:solidFill>
                  <a:schemeClr val="dk2"/>
                </a:solidFill>
                <a:latin typeface="Lato"/>
                <a:ea typeface="Lato"/>
                <a:cs typeface="Lato"/>
                <a:sym typeface="Lato"/>
              </a:rPr>
              <a:t>Strategically create diss committee (at least 1 person who is a good mentoring)</a:t>
            </a:r>
            <a:endParaRPr sz="1200">
              <a:solidFill>
                <a:schemeClr val="dk2"/>
              </a:solidFill>
              <a:latin typeface="Lato"/>
              <a:ea typeface="Lato"/>
              <a:cs typeface="Lato"/>
              <a:sym typeface="Lato"/>
            </a:endParaRPr>
          </a:p>
          <a:p>
            <a:pPr indent="-304800" lvl="0" marL="457200" rtl="0" algn="l">
              <a:lnSpc>
                <a:spcPct val="115000"/>
              </a:lnSpc>
              <a:spcBef>
                <a:spcPts val="1200"/>
              </a:spcBef>
              <a:spcAft>
                <a:spcPts val="0"/>
              </a:spcAft>
              <a:buClr>
                <a:schemeClr val="dk2"/>
              </a:buClr>
              <a:buSzPts val="1200"/>
              <a:buFont typeface="Lato"/>
              <a:buChar char="-"/>
            </a:pPr>
            <a:r>
              <a:rPr lang="en" sz="1200">
                <a:solidFill>
                  <a:schemeClr val="dk2"/>
                </a:solidFill>
                <a:latin typeface="Lato"/>
                <a:ea typeface="Lato"/>
                <a:cs typeface="Lato"/>
                <a:sym typeface="Lato"/>
              </a:rPr>
              <a:t>Have multiple mentors and the mentors should be good in different needs</a:t>
            </a:r>
            <a:endParaRPr sz="1200">
              <a:solidFill>
                <a:schemeClr val="dk2"/>
              </a:solidFill>
              <a:latin typeface="Lato"/>
              <a:ea typeface="Lato"/>
              <a:cs typeface="Lato"/>
              <a:sym typeface="Lato"/>
            </a:endParaRPr>
          </a:p>
          <a:p>
            <a:pPr indent="-304800" lvl="0" marL="457200" rtl="0" algn="l">
              <a:lnSpc>
                <a:spcPct val="115000"/>
              </a:lnSpc>
              <a:spcBef>
                <a:spcPts val="0"/>
              </a:spcBef>
              <a:spcAft>
                <a:spcPts val="0"/>
              </a:spcAft>
              <a:buClr>
                <a:schemeClr val="dk2"/>
              </a:buClr>
              <a:buSzPts val="1200"/>
              <a:buFont typeface="Lato"/>
              <a:buChar char="-"/>
            </a:pPr>
            <a:r>
              <a:rPr lang="en" sz="1200">
                <a:solidFill>
                  <a:schemeClr val="dk2"/>
                </a:solidFill>
                <a:latin typeface="Lato"/>
                <a:ea typeface="Lato"/>
                <a:cs typeface="Lato"/>
                <a:sym typeface="Lato"/>
              </a:rPr>
              <a:t>Good mentoring can have multiple meanings: What is good mentoring? What are the boundaries? How much is good solidarity? What are the boundaries regarding inter-racial solidarity?Mentors that understand not only the racial politics but also the immigration politics. Finding latinx scholars. Thinking about the geopolitics of academia. Someone who does what the pray. Responsive, considerate, rigorous. Having more than one mentor. Be careful to not tokenize your latinx mentors.</a:t>
            </a:r>
            <a:endParaRPr sz="1200">
              <a:solidFill>
                <a:schemeClr val="dk2"/>
              </a:solidFill>
              <a:latin typeface="Lato"/>
              <a:ea typeface="Lato"/>
              <a:cs typeface="Lato"/>
              <a:sym typeface="Lato"/>
            </a:endParaRPr>
          </a:p>
          <a:p>
            <a:pPr indent="0" lvl="0" marL="0" rtl="0" algn="l">
              <a:lnSpc>
                <a:spcPct val="115000"/>
              </a:lnSpc>
              <a:spcBef>
                <a:spcPts val="1200"/>
              </a:spcBef>
              <a:spcAft>
                <a:spcPts val="0"/>
              </a:spcAft>
              <a:buNone/>
            </a:pPr>
            <a:r>
              <a:rPr lang="en" sz="1200">
                <a:solidFill>
                  <a:schemeClr val="dk2"/>
                </a:solidFill>
                <a:latin typeface="Lato"/>
                <a:ea typeface="Lato"/>
                <a:cs typeface="Lato"/>
                <a:sym typeface="Lato"/>
              </a:rPr>
              <a:t>Attend professional conferences to meet mentors (meet people outside the department and look for organized spaces to build solidarity.  Look for collectives like this!</a:t>
            </a:r>
            <a:endParaRPr sz="1200">
              <a:solidFill>
                <a:schemeClr val="dk2"/>
              </a:solidFill>
              <a:latin typeface="Lato"/>
              <a:ea typeface="Lato"/>
              <a:cs typeface="Lato"/>
              <a:sym typeface="Lato"/>
            </a:endParaRPr>
          </a:p>
          <a:p>
            <a:pPr indent="0" lvl="0" marL="0" rtl="0" algn="l">
              <a:lnSpc>
                <a:spcPct val="115000"/>
              </a:lnSpc>
              <a:spcBef>
                <a:spcPts val="1200"/>
              </a:spcBef>
              <a:spcAft>
                <a:spcPts val="0"/>
              </a:spcAft>
              <a:buNone/>
            </a:pPr>
            <a:r>
              <a:rPr lang="en" sz="1200">
                <a:solidFill>
                  <a:schemeClr val="dk2"/>
                </a:solidFill>
                <a:latin typeface="Lato"/>
                <a:ea typeface="Lato"/>
                <a:cs typeface="Lato"/>
                <a:sym typeface="Lato"/>
              </a:rPr>
              <a:t>Ask for help</a:t>
            </a:r>
            <a:endParaRPr sz="1200">
              <a:solidFill>
                <a:schemeClr val="dk2"/>
              </a:solidFill>
              <a:latin typeface="Lato"/>
              <a:ea typeface="Lato"/>
              <a:cs typeface="Lato"/>
              <a:sym typeface="Lato"/>
            </a:endParaRPr>
          </a:p>
          <a:p>
            <a:pPr indent="0" lvl="0" marL="0" rtl="0" algn="l">
              <a:lnSpc>
                <a:spcPct val="115000"/>
              </a:lnSpc>
              <a:spcBef>
                <a:spcPts val="1200"/>
              </a:spcBef>
              <a:spcAft>
                <a:spcPts val="0"/>
              </a:spcAft>
              <a:buNone/>
            </a:pPr>
            <a:r>
              <a:rPr lang="en" sz="1200">
                <a:solidFill>
                  <a:schemeClr val="dk2"/>
                </a:solidFill>
                <a:latin typeface="Lato"/>
                <a:ea typeface="Lato"/>
                <a:cs typeface="Lato"/>
                <a:sym typeface="Lato"/>
              </a:rPr>
              <a:t>Network with older grads</a:t>
            </a:r>
            <a:endParaRPr sz="1200">
              <a:solidFill>
                <a:schemeClr val="dk2"/>
              </a:solidFill>
              <a:latin typeface="Lato"/>
              <a:ea typeface="Lato"/>
              <a:cs typeface="Lato"/>
              <a:sym typeface="Lato"/>
            </a:endParaRPr>
          </a:p>
          <a:p>
            <a:pPr indent="0" lvl="0" marL="0" rtl="0" algn="l">
              <a:lnSpc>
                <a:spcPct val="115000"/>
              </a:lnSpc>
              <a:spcBef>
                <a:spcPts val="1200"/>
              </a:spcBef>
              <a:spcAft>
                <a:spcPts val="1200"/>
              </a:spcAft>
              <a:buNone/>
            </a:pPr>
            <a:r>
              <a:rPr lang="en" sz="1200">
                <a:solidFill>
                  <a:schemeClr val="dk2"/>
                </a:solidFill>
                <a:latin typeface="Lato"/>
                <a:ea typeface="Lato"/>
                <a:cs typeface="Lato"/>
                <a:sym typeface="Lato"/>
              </a:rPr>
              <a:t>Creating booklet that talks about strategies for grads and structural changes departments can make to support Latina grads--have SWS and ASA circulate this</a:t>
            </a:r>
            <a:endParaRPr sz="1200">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12" name="Shape 312"/>
        <p:cNvGrpSpPr/>
        <p:nvPr/>
      </p:nvGrpSpPr>
      <p:grpSpPr>
        <a:xfrm>
          <a:off x="0" y="0"/>
          <a:ext cx="0" cy="0"/>
          <a:chOff x="0" y="0"/>
          <a:chExt cx="0" cy="0"/>
        </a:xfrm>
      </p:grpSpPr>
      <p:sp>
        <p:nvSpPr>
          <p:cNvPr id="313" name="Google Shape;313;p19"/>
          <p:cNvSpPr txBox="1"/>
          <p:nvPr/>
        </p:nvSpPr>
        <p:spPr>
          <a:xfrm>
            <a:off x="3562350" y="112750"/>
            <a:ext cx="20193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Teaching</a:t>
            </a:r>
            <a:endParaRPr sz="4000" u="sng">
              <a:latin typeface="Lobster"/>
              <a:ea typeface="Lobster"/>
              <a:cs typeface="Lobster"/>
              <a:sym typeface="Lobster"/>
            </a:endParaRPr>
          </a:p>
        </p:txBody>
      </p:sp>
      <p:sp>
        <p:nvSpPr>
          <p:cNvPr id="314" name="Google Shape;314;p19"/>
          <p:cNvSpPr txBox="1"/>
          <p:nvPr/>
        </p:nvSpPr>
        <p:spPr>
          <a:xfrm>
            <a:off x="375200" y="1036875"/>
            <a:ext cx="8364000" cy="3632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Lato"/>
                <a:ea typeface="Lato"/>
                <a:cs typeface="Lato"/>
                <a:sym typeface="Lato"/>
              </a:rPr>
              <a:t>Challenge: exhaustion based on accumulated trauma and tension as a result of our institutions not </a:t>
            </a:r>
            <a:r>
              <a:rPr b="1" lang="en">
                <a:latin typeface="Lato"/>
                <a:ea typeface="Lato"/>
                <a:cs typeface="Lato"/>
                <a:sym typeface="Lato"/>
              </a:rPr>
              <a:t>acknowledging</a:t>
            </a:r>
            <a:r>
              <a:rPr b="1" lang="en">
                <a:latin typeface="Lato"/>
                <a:ea typeface="Lato"/>
                <a:cs typeface="Lato"/>
                <a:sym typeface="Lato"/>
              </a:rPr>
              <a:t> the emotional labor we perform and increased time </a:t>
            </a:r>
            <a:r>
              <a:rPr b="1" lang="en">
                <a:latin typeface="Lato"/>
                <a:ea typeface="Lato"/>
                <a:cs typeface="Lato"/>
                <a:sym typeface="Lato"/>
              </a:rPr>
              <a:t>commitment</a:t>
            </a:r>
            <a:r>
              <a:rPr b="1" lang="en">
                <a:latin typeface="Lato"/>
                <a:ea typeface="Lato"/>
                <a:cs typeface="Lato"/>
                <a:sym typeface="Lato"/>
              </a:rPr>
              <a:t> we have as professors of color. Students have higher expectations with us because they identify with us and also because we create spaces for them in our classes. The pandemic has made this challenge more profound and more visible but we also need more resources to deal with it.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0" lvl="0" marL="0" rtl="0" algn="l">
              <a:spcBef>
                <a:spcPts val="0"/>
              </a:spcBef>
              <a:spcAft>
                <a:spcPts val="0"/>
              </a:spcAft>
              <a:buNone/>
            </a:pPr>
            <a:r>
              <a:rPr b="1" lang="en">
                <a:latin typeface="Lato"/>
                <a:ea typeface="Lato"/>
                <a:cs typeface="Lato"/>
                <a:sym typeface="Lato"/>
              </a:rPr>
              <a:t>Challenge: emotional and health related problems associated with the productivity obsessed professional lifestyles we have engaged in because of professional pressures and our students’ profound problems. The neoliberal university model increases these problems, including the dissolution of boundaries between personal and professional time which worsened with the pandemic. The need for self-care is much higher to deal with this “cansancio neoliberal” (neoliberal exhaustion using Monica-Ramon’s term) but not only at the individual level but as a collective </a:t>
            </a:r>
            <a:r>
              <a:rPr b="1" lang="en">
                <a:latin typeface="Lato"/>
                <a:ea typeface="Lato"/>
                <a:cs typeface="Lato"/>
                <a:sym typeface="Lato"/>
              </a:rPr>
              <a:t>responsibility</a:t>
            </a:r>
            <a:r>
              <a:rPr b="1" lang="en">
                <a:latin typeface="Lato"/>
                <a:ea typeface="Lato"/>
                <a:cs typeface="Lato"/>
                <a:sym typeface="Lato"/>
              </a:rPr>
              <a:t>!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Disclosing identity as a brown/latinx woman student while teaching  might be scary to do with undergraduates.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Aggressive/racist Students evaluations </a:t>
            </a:r>
            <a:endParaRPr b="1">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18" name="Shape 318"/>
        <p:cNvGrpSpPr/>
        <p:nvPr/>
      </p:nvGrpSpPr>
      <p:grpSpPr>
        <a:xfrm>
          <a:off x="0" y="0"/>
          <a:ext cx="0" cy="0"/>
          <a:chOff x="0" y="0"/>
          <a:chExt cx="0" cy="0"/>
        </a:xfrm>
      </p:grpSpPr>
      <p:sp>
        <p:nvSpPr>
          <p:cNvPr id="319" name="Google Shape;319;p20"/>
          <p:cNvSpPr txBox="1"/>
          <p:nvPr/>
        </p:nvSpPr>
        <p:spPr>
          <a:xfrm>
            <a:off x="2454500" y="112750"/>
            <a:ext cx="42213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Teaching (cont</a:t>
            </a:r>
            <a:r>
              <a:rPr lang="en" sz="4000" u="sng">
                <a:latin typeface="Lobster"/>
                <a:ea typeface="Lobster"/>
                <a:cs typeface="Lobster"/>
                <a:sym typeface="Lobster"/>
              </a:rPr>
              <a:t>´) </a:t>
            </a:r>
            <a:endParaRPr sz="4000" u="sng">
              <a:latin typeface="Lobster"/>
              <a:ea typeface="Lobster"/>
              <a:cs typeface="Lobster"/>
              <a:sym typeface="Lobster"/>
            </a:endParaRPr>
          </a:p>
        </p:txBody>
      </p:sp>
      <p:sp>
        <p:nvSpPr>
          <p:cNvPr id="320" name="Google Shape;320;p20"/>
          <p:cNvSpPr txBox="1"/>
          <p:nvPr/>
        </p:nvSpPr>
        <p:spPr>
          <a:xfrm>
            <a:off x="982325" y="1003050"/>
            <a:ext cx="7334700" cy="3848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Lato"/>
              <a:buChar char="-"/>
            </a:pPr>
            <a:r>
              <a:rPr b="1" lang="en">
                <a:latin typeface="Lato"/>
                <a:ea typeface="Lato"/>
                <a:cs typeface="Lato"/>
                <a:sym typeface="Lato"/>
              </a:rPr>
              <a:t>Strategy 1: emphasize collective nature of our responses. Create and work in networks exchanging knowledge and tactics to deal with the challenges above. </a:t>
            </a:r>
            <a:endParaRPr b="1">
              <a:latin typeface="Lato"/>
              <a:ea typeface="Lato"/>
              <a:cs typeface="Lato"/>
              <a:sym typeface="Lato"/>
            </a:endParaRPr>
          </a:p>
          <a:p>
            <a:pPr indent="0" lvl="0" marL="45720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Strategy 2: use and reframe our identities (Latinx, former international students, persons of color) as a plus instead of shying away from them. Use them to challenge students’ assumptions about the world by reframing them and connecting them with concepts like Simmel’s “the stranger” who has more knowledge about the community they become a part of than those who were originally part of it. </a:t>
            </a:r>
            <a:endParaRPr b="1">
              <a:latin typeface="Lato"/>
              <a:ea typeface="Lato"/>
              <a:cs typeface="Lato"/>
              <a:sym typeface="Lato"/>
            </a:endParaRPr>
          </a:p>
          <a:p>
            <a:pPr indent="0" lvl="0" marL="45720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Strategy 3: collaborate academically amongst ourselves to support each other in our teaching, research and publishing. For instance, by inviting each other to guest lecture in our classes and publish together. </a:t>
            </a:r>
            <a:endParaRPr b="1">
              <a:latin typeface="Lato"/>
              <a:ea typeface="Lato"/>
              <a:cs typeface="Lato"/>
              <a:sym typeface="Lato"/>
            </a:endParaRPr>
          </a:p>
          <a:p>
            <a:pPr indent="0" lvl="0" marL="45720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Strategy 4: identify teaching (and other academic) resources such as the National Center for Faculty Diversity and Development and pressure our institutions to pay for them so that we have access to and use them. </a:t>
            </a:r>
            <a:endParaRPr b="1">
              <a:latin typeface="Lato"/>
              <a:ea typeface="Lato"/>
              <a:cs typeface="Lato"/>
              <a:sym typeface="Lato"/>
            </a:endParaRPr>
          </a:p>
          <a:p>
            <a:pPr indent="0" lvl="0" marL="0" rtl="0" algn="l">
              <a:spcBef>
                <a:spcPts val="0"/>
              </a:spcBef>
              <a:spcAft>
                <a:spcPts val="0"/>
              </a:spcAft>
              <a:buNone/>
            </a:pPr>
            <a:r>
              <a:t/>
            </a:r>
            <a:endParaRPr b="1">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CECD5"/>
            </a:gs>
            <a:gs pos="100000">
              <a:srgbClr val="93BC81"/>
            </a:gs>
          </a:gsLst>
          <a:lin ang="5400012" scaled="0"/>
        </a:gradFill>
      </p:bgPr>
    </p:bg>
    <p:spTree>
      <p:nvGrpSpPr>
        <p:cNvPr id="324" name="Shape 324"/>
        <p:cNvGrpSpPr/>
        <p:nvPr/>
      </p:nvGrpSpPr>
      <p:grpSpPr>
        <a:xfrm>
          <a:off x="0" y="0"/>
          <a:ext cx="0" cy="0"/>
          <a:chOff x="0" y="0"/>
          <a:chExt cx="0" cy="0"/>
        </a:xfrm>
      </p:grpSpPr>
      <p:sp>
        <p:nvSpPr>
          <p:cNvPr id="325" name="Google Shape;325;p21"/>
          <p:cNvSpPr txBox="1"/>
          <p:nvPr/>
        </p:nvSpPr>
        <p:spPr>
          <a:xfrm>
            <a:off x="2673075" y="0"/>
            <a:ext cx="39261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u="sng">
                <a:latin typeface="Lobster"/>
                <a:ea typeface="Lobster"/>
                <a:cs typeface="Lobster"/>
                <a:sym typeface="Lobster"/>
              </a:rPr>
              <a:t>Teaching (cont´) </a:t>
            </a:r>
            <a:endParaRPr sz="4000" u="sng">
              <a:latin typeface="Lobster"/>
              <a:ea typeface="Lobster"/>
              <a:cs typeface="Lobster"/>
              <a:sym typeface="Lobster"/>
            </a:endParaRPr>
          </a:p>
        </p:txBody>
      </p:sp>
      <p:sp>
        <p:nvSpPr>
          <p:cNvPr id="326" name="Google Shape;326;p21"/>
          <p:cNvSpPr txBox="1"/>
          <p:nvPr/>
        </p:nvSpPr>
        <p:spPr>
          <a:xfrm>
            <a:off x="609725" y="872175"/>
            <a:ext cx="8238900" cy="4063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Strategy 5: create shared folder with teaching resources for all of us including syllabi, methodology, and the like. </a:t>
            </a:r>
            <a:endParaRPr b="1">
              <a:latin typeface="Lato"/>
              <a:ea typeface="Lato"/>
              <a:cs typeface="Lato"/>
              <a:sym typeface="Lato"/>
            </a:endParaRPr>
          </a:p>
          <a:p>
            <a:pPr indent="0" lvl="0" marL="457200" rtl="0" algn="l">
              <a:spcBef>
                <a:spcPts val="0"/>
              </a:spcBef>
              <a:spcAft>
                <a:spcPts val="0"/>
              </a:spcAft>
              <a:buNone/>
            </a:pPr>
            <a:r>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Strategy 6: identify and recruit allies among university administrators and other faculty members (including those who are more senior) to reflect on and work on these challenges.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Estrategias de resistencia: probando metodologías de enseñanza que provean espacios diferenciado por self-identification de estudiantes y seguros para BIPOC. Descifrar porque algunxs estudiantes en estos espacios formales no acceden a estos espacios.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Lista de autores con historia de acoso sexual para las políticas de citación para quienes no estamos familiarizadas con el contexto académico en EEUU. </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Lista de autores de sociología para decolonizar/despatriarcalizar  el syllabus</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Tener aliadxs blancxs para el reto de evaluación de clase.</a:t>
            </a:r>
            <a:endParaRPr b="1">
              <a:latin typeface="Lato"/>
              <a:ea typeface="Lato"/>
              <a:cs typeface="Lato"/>
              <a:sym typeface="Lato"/>
            </a:endParaRPr>
          </a:p>
          <a:p>
            <a:pPr indent="-317500" lvl="0" marL="457200" rtl="0" algn="l">
              <a:spcBef>
                <a:spcPts val="0"/>
              </a:spcBef>
              <a:spcAft>
                <a:spcPts val="0"/>
              </a:spcAft>
              <a:buSzPts val="1400"/>
              <a:buFont typeface="Lato"/>
              <a:buChar char="●"/>
            </a:pPr>
            <a:r>
              <a:rPr b="1" lang="en">
                <a:latin typeface="Lato"/>
                <a:ea typeface="Lato"/>
                <a:cs typeface="Lato"/>
                <a:sym typeface="Lato"/>
              </a:rPr>
              <a:t>Metodologías:</a:t>
            </a:r>
            <a:endParaRPr b="1">
              <a:latin typeface="Lato"/>
              <a:ea typeface="Lato"/>
              <a:cs typeface="Lato"/>
              <a:sym typeface="Lato"/>
            </a:endParaRPr>
          </a:p>
          <a:p>
            <a:pPr indent="-317500" lvl="1" marL="914400" rtl="0" algn="l">
              <a:spcBef>
                <a:spcPts val="0"/>
              </a:spcBef>
              <a:spcAft>
                <a:spcPts val="0"/>
              </a:spcAft>
              <a:buSzPts val="1400"/>
              <a:buFont typeface="Lato"/>
              <a:buChar char="○"/>
            </a:pPr>
            <a:r>
              <a:rPr b="1" lang="en">
                <a:latin typeface="Lato"/>
                <a:ea typeface="Lato"/>
                <a:cs typeface="Lato"/>
                <a:sym typeface="Lato"/>
              </a:rPr>
              <a:t> Alda Facio Cuando el Género Suena Cambios trae</a:t>
            </a:r>
            <a:endParaRPr b="1">
              <a:latin typeface="Lato"/>
              <a:ea typeface="Lato"/>
              <a:cs typeface="Lato"/>
              <a:sym typeface="Lato"/>
            </a:endParaRPr>
          </a:p>
          <a:p>
            <a:pPr indent="-317500" lvl="1" marL="914400" rtl="0" algn="l">
              <a:spcBef>
                <a:spcPts val="0"/>
              </a:spcBef>
              <a:spcAft>
                <a:spcPts val="0"/>
              </a:spcAft>
              <a:buSzPts val="1400"/>
              <a:buFont typeface="Lato"/>
              <a:buChar char="○"/>
            </a:pPr>
            <a:r>
              <a:rPr b="1" lang="en">
                <a:latin typeface="Lato"/>
                <a:ea typeface="Lato"/>
                <a:cs typeface="Lato"/>
                <a:sym typeface="Lato"/>
              </a:rPr>
              <a:t>Jill Vickers: Reinventing Political Science (Cap 1)</a:t>
            </a:r>
            <a:endParaRPr b="1">
              <a:latin typeface="Lato"/>
              <a:ea typeface="Lato"/>
              <a:cs typeface="Lato"/>
              <a:sym typeface="Lato"/>
            </a:endParaRPr>
          </a:p>
          <a:p>
            <a:pPr indent="-317500" lvl="1" marL="914400" rtl="0" algn="l">
              <a:spcBef>
                <a:spcPts val="0"/>
              </a:spcBef>
              <a:spcAft>
                <a:spcPts val="0"/>
              </a:spcAft>
              <a:buSzPts val="1400"/>
              <a:buFont typeface="Lato"/>
              <a:buChar char="○"/>
            </a:pPr>
            <a:r>
              <a:rPr b="1" lang="en"/>
              <a:t>The Gender Question In Education: Theory, Pedagogy, And Politics (tiene el eje de privilegios en sintonía con The Matrix of Power de Patricia Hill Collins)</a:t>
            </a:r>
            <a:endParaRPr b="1">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